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othic A1 Bold" panose="020B0600000101010101" charset="-127"/>
      <p:regular r:id="rId18"/>
    </p:embeddedFont>
    <p:embeddedFont>
      <p:font typeface="Gothic A1 Heavy" panose="020B0600000101010101" charset="-127"/>
      <p:regular r:id="rId19"/>
    </p:embeddedFont>
    <p:embeddedFont>
      <p:font typeface="Gothic A1 Medium" panose="020B0600000101010101" charset="-127"/>
      <p:regular r:id="rId20"/>
    </p:embeddedFont>
    <p:embeddedFont>
      <p:font typeface="Gothic A1 Semi-Bold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1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97971-8830-47DA-BF60-39B5C3B34CAC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E64BC-3421-491B-B698-3F535BA77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65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시작하겠습니다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ko-KR" altLang="en-US" dirty="0" err="1"/>
              <a:t>장민혁이구요</a:t>
            </a:r>
            <a:r>
              <a:rPr lang="en-US" altLang="ko-KR" dirty="0"/>
              <a:t>. </a:t>
            </a:r>
            <a:r>
              <a:rPr lang="ko-KR" altLang="en-US" dirty="0"/>
              <a:t>이번 시각화 프로젝트 주제로는 서울시 학교 체육시설의 개방현황 데이터를 시각화 작업을 통해 분석해보았습니다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E64BC-3421-491B-B698-3F535BA77E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9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  <a:r>
              <a:rPr lang="en-US" altLang="ko-KR" dirty="0"/>
              <a:t>: </a:t>
            </a:r>
            <a:r>
              <a:rPr lang="ko-KR" altLang="en-US" dirty="0"/>
              <a:t>날씨가 조금씩 </a:t>
            </a:r>
            <a:r>
              <a:rPr lang="ko-KR" altLang="en-US" dirty="0" err="1"/>
              <a:t>쌀쌀해지면서</a:t>
            </a:r>
            <a:r>
              <a:rPr lang="ko-KR" altLang="en-US" dirty="0"/>
              <a:t> 겨울이 되면 야외체육활동 어려움 실내체육시설 수요 증가</a:t>
            </a:r>
            <a:r>
              <a:rPr lang="en-US" altLang="ko-KR" dirty="0"/>
              <a:t>. </a:t>
            </a:r>
            <a:r>
              <a:rPr lang="ko-KR" altLang="en-US" dirty="0"/>
              <a:t>배드민턴</a:t>
            </a:r>
            <a:r>
              <a:rPr lang="en-US" altLang="ko-KR" dirty="0"/>
              <a:t>, </a:t>
            </a:r>
            <a:r>
              <a:rPr lang="ko-KR" altLang="en-US" dirty="0"/>
              <a:t>농구</a:t>
            </a:r>
            <a:r>
              <a:rPr lang="en-US" altLang="ko-KR" dirty="0"/>
              <a:t>, </a:t>
            </a:r>
            <a:r>
              <a:rPr lang="ko-KR" altLang="en-US" dirty="0"/>
              <a:t>탁구 등 생활체육의 인기 높아지면서 </a:t>
            </a:r>
            <a:r>
              <a:rPr lang="en-US" altLang="ko-KR" dirty="0"/>
              <a:t>(</a:t>
            </a:r>
            <a:r>
              <a:rPr lang="ko-KR" altLang="en-US" dirty="0"/>
              <a:t>주거지역에서 접근성이 높은</a:t>
            </a:r>
            <a:r>
              <a:rPr lang="en-US" altLang="ko-KR" dirty="0"/>
              <a:t>) </a:t>
            </a:r>
            <a:r>
              <a:rPr lang="ko-KR" altLang="en-US" dirty="0"/>
              <a:t>학교 체육 시설을 시민에게 개방하라는 요구가 높아지고 있습니다</a:t>
            </a:r>
            <a:r>
              <a:rPr lang="en-US" altLang="ko-KR" dirty="0"/>
              <a:t>. </a:t>
            </a:r>
            <a:r>
              <a:rPr lang="ko-KR" altLang="en-US" dirty="0"/>
              <a:t>저도 학교 체육시설에서 종종 운동을 하는 편인데요</a:t>
            </a:r>
            <a:r>
              <a:rPr lang="en-US" altLang="ko-KR" dirty="0"/>
              <a:t>, </a:t>
            </a:r>
            <a:r>
              <a:rPr lang="ko-KR" altLang="en-US" dirty="0"/>
              <a:t>왜 어떤 학교는 개방하고 안 하는지 궁금하기도 하고</a:t>
            </a:r>
            <a:r>
              <a:rPr lang="en-US" altLang="ko-KR" dirty="0"/>
              <a:t>, </a:t>
            </a:r>
            <a:r>
              <a:rPr lang="ko-KR" altLang="en-US" dirty="0"/>
              <a:t>내 주변의 개방학교를 시각화 작업을 통해 조금 쉽게 찾아보고 싶었다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E64BC-3421-491B-B698-3F535BA77E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7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8932" y="1374450"/>
            <a:ext cx="12516009" cy="7538100"/>
            <a:chOff x="0" y="0"/>
            <a:chExt cx="52592845" cy="31675444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529346" cy="31611943"/>
            </a:xfrm>
            <a:custGeom>
              <a:avLst/>
              <a:gdLst/>
              <a:ahLst/>
              <a:cxnLst/>
              <a:rect l="l" t="t" r="r" b="b"/>
              <a:pathLst>
                <a:path w="52529346" h="31611943">
                  <a:moveTo>
                    <a:pt x="52436632" y="31611943"/>
                  </a:moveTo>
                  <a:lnTo>
                    <a:pt x="92710" y="31611943"/>
                  </a:lnTo>
                  <a:cubicBezTo>
                    <a:pt x="41910" y="31611943"/>
                    <a:pt x="0" y="31570033"/>
                    <a:pt x="0" y="315192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435367" y="0"/>
                  </a:lnTo>
                  <a:cubicBezTo>
                    <a:pt x="52486167" y="0"/>
                    <a:pt x="52528074" y="41910"/>
                    <a:pt x="52528074" y="92710"/>
                  </a:cubicBezTo>
                  <a:lnTo>
                    <a:pt x="52528074" y="31517965"/>
                  </a:lnTo>
                  <a:cubicBezTo>
                    <a:pt x="52529346" y="31570033"/>
                    <a:pt x="52487432" y="31611943"/>
                    <a:pt x="52436632" y="316119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592846" cy="31675443"/>
            </a:xfrm>
            <a:custGeom>
              <a:avLst/>
              <a:gdLst/>
              <a:ahLst/>
              <a:cxnLst/>
              <a:rect l="l" t="t" r="r" b="b"/>
              <a:pathLst>
                <a:path w="52592846" h="31675443">
                  <a:moveTo>
                    <a:pt x="52468382" y="59690"/>
                  </a:moveTo>
                  <a:cubicBezTo>
                    <a:pt x="52503946" y="59690"/>
                    <a:pt x="52533153" y="88900"/>
                    <a:pt x="52533153" y="124460"/>
                  </a:cubicBezTo>
                  <a:lnTo>
                    <a:pt x="52533153" y="31550983"/>
                  </a:lnTo>
                  <a:cubicBezTo>
                    <a:pt x="52533153" y="31586543"/>
                    <a:pt x="52503946" y="31615754"/>
                    <a:pt x="52468382" y="31615754"/>
                  </a:cubicBezTo>
                  <a:lnTo>
                    <a:pt x="124460" y="31615754"/>
                  </a:lnTo>
                  <a:cubicBezTo>
                    <a:pt x="88900" y="31615754"/>
                    <a:pt x="59690" y="31586543"/>
                    <a:pt x="59690" y="315509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468388" y="59690"/>
                  </a:lnTo>
                  <a:moveTo>
                    <a:pt x="5246838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50983"/>
                  </a:lnTo>
                  <a:cubicBezTo>
                    <a:pt x="0" y="31619565"/>
                    <a:pt x="55880" y="31675443"/>
                    <a:pt x="124460" y="31675443"/>
                  </a:cubicBezTo>
                  <a:lnTo>
                    <a:pt x="52468388" y="31675443"/>
                  </a:lnTo>
                  <a:cubicBezTo>
                    <a:pt x="52536967" y="31675443"/>
                    <a:pt x="52592846" y="31619565"/>
                    <a:pt x="52592846" y="31550983"/>
                  </a:cubicBezTo>
                  <a:lnTo>
                    <a:pt x="52592846" y="124460"/>
                  </a:lnTo>
                  <a:cubicBezTo>
                    <a:pt x="52592846" y="55880"/>
                    <a:pt x="52536967" y="0"/>
                    <a:pt x="5246838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554687" y="3428630"/>
            <a:ext cx="11044500" cy="15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spc="-288">
                <a:solidFill>
                  <a:srgbClr val="2A2A40"/>
                </a:solidFill>
                <a:ea typeface="Gothic A1 Heavy"/>
              </a:rPr>
              <a:t>시각화 프로젝트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34530" y="5655268"/>
            <a:ext cx="6884812" cy="839050"/>
            <a:chOff x="0" y="0"/>
            <a:chExt cx="9179749" cy="111873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179749" cy="1118733"/>
              <a:chOff x="0" y="0"/>
              <a:chExt cx="28104876" cy="342513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28041377" cy="3361632"/>
              </a:xfrm>
              <a:custGeom>
                <a:avLst/>
                <a:gdLst/>
                <a:ahLst/>
                <a:cxnLst/>
                <a:rect l="l" t="t" r="r" b="b"/>
                <a:pathLst>
                  <a:path w="28041377" h="3361632">
                    <a:moveTo>
                      <a:pt x="27948666" y="3361632"/>
                    </a:moveTo>
                    <a:lnTo>
                      <a:pt x="92710" y="3361632"/>
                    </a:lnTo>
                    <a:cubicBezTo>
                      <a:pt x="41910" y="3361632"/>
                      <a:pt x="0" y="3319722"/>
                      <a:pt x="0" y="326892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7947395" y="0"/>
                    </a:lnTo>
                    <a:cubicBezTo>
                      <a:pt x="27998195" y="0"/>
                      <a:pt x="28040106" y="41910"/>
                      <a:pt x="28040106" y="92710"/>
                    </a:cubicBezTo>
                    <a:lnTo>
                      <a:pt x="28040106" y="3267652"/>
                    </a:lnTo>
                    <a:cubicBezTo>
                      <a:pt x="28041377" y="3319722"/>
                      <a:pt x="27999466" y="3361632"/>
                      <a:pt x="27948666" y="3361632"/>
                    </a:cubicBezTo>
                    <a:close/>
                  </a:path>
                </a:pathLst>
              </a:custGeom>
              <a:solidFill>
                <a:srgbClr val="CED5F4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8104877" cy="3425132"/>
              </a:xfrm>
              <a:custGeom>
                <a:avLst/>
                <a:gdLst/>
                <a:ahLst/>
                <a:cxnLst/>
                <a:rect l="l" t="t" r="r" b="b"/>
                <a:pathLst>
                  <a:path w="28104877" h="3425132">
                    <a:moveTo>
                      <a:pt x="27980416" y="59690"/>
                    </a:moveTo>
                    <a:cubicBezTo>
                      <a:pt x="28015977" y="59690"/>
                      <a:pt x="28045187" y="88900"/>
                      <a:pt x="28045187" y="124460"/>
                    </a:cubicBezTo>
                    <a:lnTo>
                      <a:pt x="28045187" y="3300672"/>
                    </a:lnTo>
                    <a:cubicBezTo>
                      <a:pt x="28045187" y="3336232"/>
                      <a:pt x="28015977" y="3365442"/>
                      <a:pt x="27980416" y="3365442"/>
                    </a:cubicBezTo>
                    <a:lnTo>
                      <a:pt x="124460" y="3365442"/>
                    </a:lnTo>
                    <a:cubicBezTo>
                      <a:pt x="88900" y="3365442"/>
                      <a:pt x="59690" y="3336232"/>
                      <a:pt x="59690" y="330067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7980416" y="59690"/>
                    </a:lnTo>
                    <a:moveTo>
                      <a:pt x="2798041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00672"/>
                    </a:lnTo>
                    <a:cubicBezTo>
                      <a:pt x="0" y="3369252"/>
                      <a:pt x="55880" y="3425132"/>
                      <a:pt x="124460" y="3425132"/>
                    </a:cubicBezTo>
                    <a:lnTo>
                      <a:pt x="27980416" y="3425132"/>
                    </a:lnTo>
                    <a:cubicBezTo>
                      <a:pt x="28048995" y="3425132"/>
                      <a:pt x="28104877" y="3369252"/>
                      <a:pt x="28104877" y="3300672"/>
                    </a:cubicBezTo>
                    <a:lnTo>
                      <a:pt x="28104877" y="124460"/>
                    </a:lnTo>
                    <a:cubicBezTo>
                      <a:pt x="28104877" y="55880"/>
                      <a:pt x="28048995" y="0"/>
                      <a:pt x="27980416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42503" y="215832"/>
              <a:ext cx="8094742" cy="538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2A2A40"/>
                  </a:solidFill>
                  <a:ea typeface="Gothic A1 Medium"/>
                </a:rPr>
                <a:t>서울시</a:t>
              </a:r>
              <a:r>
                <a:rPr lang="en-US" sz="2400" dirty="0">
                  <a:solidFill>
                    <a:srgbClr val="2A2A40"/>
                  </a:solidFill>
                  <a:ea typeface="Gothic A1 Medium"/>
                </a:rPr>
                <a:t>  </a:t>
              </a:r>
              <a:r>
                <a:rPr lang="ko-KR" altLang="en-US" sz="2400" dirty="0">
                  <a:solidFill>
                    <a:srgbClr val="2A2A40"/>
                  </a:solidFill>
                  <a:ea typeface="Gothic A1 Medium"/>
                </a:rPr>
                <a:t>학교 </a:t>
              </a:r>
              <a:r>
                <a:rPr lang="en-US" sz="2400" dirty="0" err="1">
                  <a:solidFill>
                    <a:srgbClr val="2A2A40"/>
                  </a:solidFill>
                  <a:ea typeface="Gothic A1 Medium"/>
                </a:rPr>
                <a:t>체육</a:t>
              </a:r>
              <a:r>
                <a:rPr lang="ko-KR" altLang="en-US" sz="2400" dirty="0">
                  <a:solidFill>
                    <a:srgbClr val="2A2A40"/>
                  </a:solidFill>
                  <a:ea typeface="Gothic A1 Medium"/>
                </a:rPr>
                <a:t>시설</a:t>
              </a:r>
              <a:r>
                <a:rPr lang="en-US" sz="2400" dirty="0">
                  <a:solidFill>
                    <a:srgbClr val="2A2A40"/>
                  </a:solidFill>
                  <a:ea typeface="Gothic A1 Medium"/>
                </a:rPr>
                <a:t> </a:t>
              </a:r>
              <a:r>
                <a:rPr lang="en-US" sz="2400" dirty="0" err="1">
                  <a:solidFill>
                    <a:srgbClr val="2A2A40"/>
                  </a:solidFill>
                  <a:ea typeface="Gothic A1 Medium"/>
                </a:rPr>
                <a:t>개방</a:t>
              </a:r>
              <a:r>
                <a:rPr lang="en-US" sz="2400" dirty="0">
                  <a:solidFill>
                    <a:srgbClr val="2A2A40"/>
                  </a:solidFill>
                  <a:ea typeface="Gothic A1 Medium"/>
                </a:rPr>
                <a:t> </a:t>
              </a:r>
              <a:r>
                <a:rPr lang="en-US" sz="2400" dirty="0" err="1">
                  <a:solidFill>
                    <a:srgbClr val="2A2A40"/>
                  </a:solidFill>
                  <a:ea typeface="Gothic A1 Medium"/>
                </a:rPr>
                <a:t>현황</a:t>
              </a:r>
              <a:r>
                <a:rPr lang="en-US" sz="2400" dirty="0">
                  <a:solidFill>
                    <a:srgbClr val="2A2A40"/>
                  </a:solidFill>
                  <a:ea typeface="Gothic A1 Medium"/>
                </a:rPr>
                <a:t> </a:t>
              </a:r>
              <a:r>
                <a:rPr lang="en-US" sz="2400" dirty="0" err="1">
                  <a:solidFill>
                    <a:srgbClr val="2A2A40"/>
                  </a:solidFill>
                  <a:ea typeface="Gothic A1 Medium"/>
                </a:rPr>
                <a:t>분석</a:t>
              </a:r>
              <a:endParaRPr lang="en-US" sz="2400" dirty="0">
                <a:solidFill>
                  <a:srgbClr val="2A2A40"/>
                </a:solidFill>
                <a:ea typeface="Gothic A1 Medium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44064" y="6922630"/>
            <a:ext cx="2223957" cy="92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4815">
                <a:solidFill>
                  <a:srgbClr val="2A2A40"/>
                </a:solidFill>
                <a:ea typeface="Gothic A1 Medium"/>
              </a:rPr>
              <a:t>장민혁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0" y="2367095"/>
            <a:ext cx="5930172" cy="6087692"/>
          </a:xfrm>
          <a:custGeom>
            <a:avLst/>
            <a:gdLst/>
            <a:ahLst/>
            <a:cxnLst/>
            <a:rect l="l" t="t" r="r" b="b"/>
            <a:pathLst>
              <a:path w="5930172" h="6087692">
                <a:moveTo>
                  <a:pt x="0" y="0"/>
                </a:moveTo>
                <a:lnTo>
                  <a:pt x="5930172" y="0"/>
                </a:lnTo>
                <a:lnTo>
                  <a:pt x="5930172" y="6087692"/>
                </a:lnTo>
                <a:lnTo>
                  <a:pt x="0" y="608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96480" y="2367095"/>
            <a:ext cx="5895040" cy="6097682"/>
          </a:xfrm>
          <a:custGeom>
            <a:avLst/>
            <a:gdLst/>
            <a:ahLst/>
            <a:cxnLst/>
            <a:rect l="l" t="t" r="r" b="b"/>
            <a:pathLst>
              <a:path w="5895040" h="6097682">
                <a:moveTo>
                  <a:pt x="0" y="0"/>
                </a:moveTo>
                <a:lnTo>
                  <a:pt x="5895040" y="0"/>
                </a:lnTo>
                <a:lnTo>
                  <a:pt x="5895040" y="6097681"/>
                </a:lnTo>
                <a:lnTo>
                  <a:pt x="0" y="6097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58220" y="2367095"/>
            <a:ext cx="5930172" cy="6087692"/>
          </a:xfrm>
          <a:custGeom>
            <a:avLst/>
            <a:gdLst/>
            <a:ahLst/>
            <a:cxnLst/>
            <a:rect l="l" t="t" r="r" b="b"/>
            <a:pathLst>
              <a:path w="5930172" h="6087692">
                <a:moveTo>
                  <a:pt x="0" y="0"/>
                </a:moveTo>
                <a:lnTo>
                  <a:pt x="5930172" y="0"/>
                </a:lnTo>
                <a:lnTo>
                  <a:pt x="5930172" y="6087692"/>
                </a:lnTo>
                <a:lnTo>
                  <a:pt x="0" y="6087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852" y="-86794"/>
            <a:ext cx="15813378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Gothic A1 Bold"/>
              </a:rPr>
              <a:t>남녀공학 구분에 따라 분석하기- 중학교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0" y="2538729"/>
            <a:ext cx="5391888" cy="5424916"/>
          </a:xfrm>
          <a:custGeom>
            <a:avLst/>
            <a:gdLst/>
            <a:ahLst/>
            <a:cxnLst/>
            <a:rect l="l" t="t" r="r" b="b"/>
            <a:pathLst>
              <a:path w="5391888" h="5424916">
                <a:moveTo>
                  <a:pt x="0" y="0"/>
                </a:moveTo>
                <a:lnTo>
                  <a:pt x="5391888" y="0"/>
                </a:lnTo>
                <a:lnTo>
                  <a:pt x="5391888" y="5424916"/>
                </a:lnTo>
                <a:lnTo>
                  <a:pt x="0" y="5424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25118" y="2538729"/>
            <a:ext cx="5738686" cy="5424916"/>
          </a:xfrm>
          <a:custGeom>
            <a:avLst/>
            <a:gdLst/>
            <a:ahLst/>
            <a:cxnLst/>
            <a:rect l="l" t="t" r="r" b="b"/>
            <a:pathLst>
              <a:path w="5738686" h="5424916">
                <a:moveTo>
                  <a:pt x="0" y="0"/>
                </a:moveTo>
                <a:lnTo>
                  <a:pt x="5738686" y="0"/>
                </a:lnTo>
                <a:lnTo>
                  <a:pt x="5738686" y="5424916"/>
                </a:lnTo>
                <a:lnTo>
                  <a:pt x="0" y="5424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47485" y="2538729"/>
            <a:ext cx="5540515" cy="5424916"/>
          </a:xfrm>
          <a:custGeom>
            <a:avLst/>
            <a:gdLst/>
            <a:ahLst/>
            <a:cxnLst/>
            <a:rect l="l" t="t" r="r" b="b"/>
            <a:pathLst>
              <a:path w="5540515" h="5424916">
                <a:moveTo>
                  <a:pt x="0" y="0"/>
                </a:moveTo>
                <a:lnTo>
                  <a:pt x="5540515" y="0"/>
                </a:lnTo>
                <a:lnTo>
                  <a:pt x="5540515" y="5424916"/>
                </a:lnTo>
                <a:lnTo>
                  <a:pt x="0" y="5424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852" y="-86794"/>
            <a:ext cx="15813378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Gothic A1 Bold"/>
              </a:rPr>
              <a:t>남녀공학 구분에 따라 분석하기- 고등학교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8935" y="3223024"/>
            <a:ext cx="8965526" cy="5225895"/>
          </a:xfrm>
          <a:custGeom>
            <a:avLst/>
            <a:gdLst/>
            <a:ahLst/>
            <a:cxnLst/>
            <a:rect l="l" t="t" r="r" b="b"/>
            <a:pathLst>
              <a:path w="8965526" h="5225895">
                <a:moveTo>
                  <a:pt x="0" y="0"/>
                </a:moveTo>
                <a:lnTo>
                  <a:pt x="8965526" y="0"/>
                </a:lnTo>
                <a:lnTo>
                  <a:pt x="8965526" y="5225895"/>
                </a:lnTo>
                <a:lnTo>
                  <a:pt x="0" y="5225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95799" y="1570618"/>
            <a:ext cx="8487580" cy="8530708"/>
          </a:xfrm>
          <a:custGeom>
            <a:avLst/>
            <a:gdLst/>
            <a:ahLst/>
            <a:cxnLst/>
            <a:rect l="l" t="t" r="r" b="b"/>
            <a:pathLst>
              <a:path w="8487580" h="8530708">
                <a:moveTo>
                  <a:pt x="0" y="0"/>
                </a:moveTo>
                <a:lnTo>
                  <a:pt x="8487580" y="0"/>
                </a:lnTo>
                <a:lnTo>
                  <a:pt x="8487580" y="8530708"/>
                </a:lnTo>
                <a:lnTo>
                  <a:pt x="0" y="853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5852" y="-86794"/>
            <a:ext cx="15813378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Gothic A1 Bold"/>
              </a:rPr>
              <a:t>학교특성에 따라 분석하기- 고등학교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0" y="1269521"/>
            <a:ext cx="8839200" cy="5093179"/>
          </a:xfrm>
          <a:custGeom>
            <a:avLst/>
            <a:gdLst/>
            <a:ahLst/>
            <a:cxnLst/>
            <a:rect l="l" t="t" r="r" b="b"/>
            <a:pathLst>
              <a:path w="8913144" h="5206066">
                <a:moveTo>
                  <a:pt x="0" y="0"/>
                </a:moveTo>
                <a:lnTo>
                  <a:pt x="8913144" y="0"/>
                </a:lnTo>
                <a:lnTo>
                  <a:pt x="8913144" y="5206067"/>
                </a:lnTo>
                <a:lnTo>
                  <a:pt x="0" y="5206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5852" y="-86794"/>
            <a:ext cx="15813378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Gothic A1 Bold"/>
              </a:rPr>
              <a:t>지역에 따라 분석하기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89CC31-0177-42BF-9CA6-8F14C5079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151" y="5676900"/>
            <a:ext cx="939822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972660" y="1503565"/>
            <a:ext cx="14243601" cy="8559810"/>
          </a:xfrm>
          <a:custGeom>
            <a:avLst/>
            <a:gdLst/>
            <a:ahLst/>
            <a:cxnLst/>
            <a:rect l="l" t="t" r="r" b="b"/>
            <a:pathLst>
              <a:path w="14243601" h="8559810">
                <a:moveTo>
                  <a:pt x="0" y="0"/>
                </a:moveTo>
                <a:lnTo>
                  <a:pt x="14243601" y="0"/>
                </a:lnTo>
                <a:lnTo>
                  <a:pt x="14243601" y="8559810"/>
                </a:lnTo>
                <a:lnTo>
                  <a:pt x="0" y="8559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5852" y="-86794"/>
            <a:ext cx="15813378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Gothic A1 Bold"/>
              </a:rPr>
              <a:t>Folium을 활용한 시각화 작업 수행하기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035" y="0"/>
            <a:ext cx="8383837" cy="10912135"/>
            <a:chOff x="0" y="0"/>
            <a:chExt cx="36643829" cy="4769444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580328" cy="47630941"/>
            </a:xfrm>
            <a:custGeom>
              <a:avLst/>
              <a:gdLst/>
              <a:ahLst/>
              <a:cxnLst/>
              <a:rect l="l" t="t" r="r" b="b"/>
              <a:pathLst>
                <a:path w="36580328" h="47630941">
                  <a:moveTo>
                    <a:pt x="36487618" y="47630941"/>
                  </a:moveTo>
                  <a:lnTo>
                    <a:pt x="92710" y="47630941"/>
                  </a:lnTo>
                  <a:cubicBezTo>
                    <a:pt x="41910" y="47630941"/>
                    <a:pt x="0" y="47589030"/>
                    <a:pt x="0" y="475382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6486350" y="0"/>
                  </a:lnTo>
                  <a:cubicBezTo>
                    <a:pt x="36537150" y="0"/>
                    <a:pt x="36579060" y="41910"/>
                    <a:pt x="36579060" y="92710"/>
                  </a:cubicBezTo>
                  <a:lnTo>
                    <a:pt x="36579060" y="47536959"/>
                  </a:lnTo>
                  <a:cubicBezTo>
                    <a:pt x="36580328" y="47589030"/>
                    <a:pt x="36538418" y="47630941"/>
                    <a:pt x="36487618" y="47630941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43828" cy="47694441"/>
            </a:xfrm>
            <a:custGeom>
              <a:avLst/>
              <a:gdLst/>
              <a:ahLst/>
              <a:cxnLst/>
              <a:rect l="l" t="t" r="r" b="b"/>
              <a:pathLst>
                <a:path w="36643828" h="47694441">
                  <a:moveTo>
                    <a:pt x="36519368" y="59690"/>
                  </a:moveTo>
                  <a:cubicBezTo>
                    <a:pt x="36554928" y="59690"/>
                    <a:pt x="36584139" y="88900"/>
                    <a:pt x="36584139" y="124460"/>
                  </a:cubicBezTo>
                  <a:lnTo>
                    <a:pt x="36584139" y="47569980"/>
                  </a:lnTo>
                  <a:cubicBezTo>
                    <a:pt x="36584139" y="47605541"/>
                    <a:pt x="36554928" y="47634748"/>
                    <a:pt x="36519368" y="47634748"/>
                  </a:cubicBezTo>
                  <a:lnTo>
                    <a:pt x="124460" y="47634748"/>
                  </a:lnTo>
                  <a:cubicBezTo>
                    <a:pt x="88900" y="47634748"/>
                    <a:pt x="59690" y="47605541"/>
                    <a:pt x="59690" y="475699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6519368" y="59690"/>
                  </a:lnTo>
                  <a:moveTo>
                    <a:pt x="365193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569980"/>
                  </a:lnTo>
                  <a:cubicBezTo>
                    <a:pt x="0" y="47638559"/>
                    <a:pt x="55880" y="47694441"/>
                    <a:pt x="124460" y="47694441"/>
                  </a:cubicBezTo>
                  <a:lnTo>
                    <a:pt x="36519368" y="47694441"/>
                  </a:lnTo>
                  <a:cubicBezTo>
                    <a:pt x="36587950" y="47694441"/>
                    <a:pt x="36643828" y="47638559"/>
                    <a:pt x="36643828" y="47569980"/>
                  </a:cubicBezTo>
                  <a:lnTo>
                    <a:pt x="36643828" y="124460"/>
                  </a:lnTo>
                  <a:cubicBezTo>
                    <a:pt x="36643828" y="55880"/>
                    <a:pt x="36587950" y="0"/>
                    <a:pt x="3651936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48125" y="4517199"/>
            <a:ext cx="675531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47"/>
              </a:lnSpc>
              <a:spcBef>
                <a:spcPct val="0"/>
              </a:spcBef>
            </a:pPr>
            <a:r>
              <a:rPr lang="en-US" sz="7122" spc="-178" dirty="0">
                <a:solidFill>
                  <a:srgbClr val="2A2A40"/>
                </a:solidFill>
                <a:latin typeface="Gothic A1 Semi-Bold"/>
              </a:rPr>
              <a:t> </a:t>
            </a:r>
            <a:r>
              <a:rPr lang="ko-KR" altLang="en-US" sz="7122" spc="-178" dirty="0">
                <a:solidFill>
                  <a:srgbClr val="2A2A40"/>
                </a:solidFill>
                <a:latin typeface="Gothic A1 Semi-Bold"/>
              </a:rPr>
              <a:t>마무리</a:t>
            </a:r>
            <a:endParaRPr lang="en-US" sz="7122" spc="-178" dirty="0">
              <a:solidFill>
                <a:srgbClr val="2A2A40"/>
              </a:solidFill>
              <a:latin typeface="Gothic A1 Semi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144000" y="1378274"/>
            <a:ext cx="8115300" cy="3205851"/>
            <a:chOff x="0" y="0"/>
            <a:chExt cx="35470115" cy="1401204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5406614" cy="13948541"/>
            </a:xfrm>
            <a:custGeom>
              <a:avLst/>
              <a:gdLst/>
              <a:ahLst/>
              <a:cxnLst/>
              <a:rect l="l" t="t" r="r" b="b"/>
              <a:pathLst>
                <a:path w="35406614" h="13948541">
                  <a:moveTo>
                    <a:pt x="35313906" y="13948541"/>
                  </a:moveTo>
                  <a:lnTo>
                    <a:pt x="92710" y="13948541"/>
                  </a:lnTo>
                  <a:cubicBezTo>
                    <a:pt x="41910" y="13948541"/>
                    <a:pt x="0" y="13906630"/>
                    <a:pt x="0" y="138558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13854561"/>
                  </a:lnTo>
                  <a:cubicBezTo>
                    <a:pt x="35406614" y="13906630"/>
                    <a:pt x="35364706" y="13948541"/>
                    <a:pt x="35313906" y="139485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5470114" cy="14012041"/>
            </a:xfrm>
            <a:custGeom>
              <a:avLst/>
              <a:gdLst/>
              <a:ahLst/>
              <a:cxnLst/>
              <a:rect l="l" t="t" r="r" b="b"/>
              <a:pathLst>
                <a:path w="35470114" h="14012041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13887580"/>
                  </a:lnTo>
                  <a:cubicBezTo>
                    <a:pt x="35410425" y="13923141"/>
                    <a:pt x="35381214" y="13952350"/>
                    <a:pt x="35345656" y="13952350"/>
                  </a:cubicBezTo>
                  <a:lnTo>
                    <a:pt x="124460" y="13952350"/>
                  </a:lnTo>
                  <a:cubicBezTo>
                    <a:pt x="88900" y="13952350"/>
                    <a:pt x="59690" y="13923141"/>
                    <a:pt x="59690" y="138875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580"/>
                  </a:lnTo>
                  <a:cubicBezTo>
                    <a:pt x="0" y="13956161"/>
                    <a:pt x="55880" y="14012041"/>
                    <a:pt x="124460" y="14012041"/>
                  </a:cubicBezTo>
                  <a:lnTo>
                    <a:pt x="35345656" y="14012041"/>
                  </a:lnTo>
                  <a:cubicBezTo>
                    <a:pt x="35414235" y="14012041"/>
                    <a:pt x="35470114" y="13956161"/>
                    <a:pt x="35470114" y="13887580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875346" y="2634597"/>
            <a:ext cx="6825577" cy="1237041"/>
            <a:chOff x="0" y="0"/>
            <a:chExt cx="9100769" cy="16493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64"/>
              <a:ext cx="9100769" cy="110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A40"/>
                  </a:solidFill>
                  <a:ea typeface="Gothic A1 Semi-Bold"/>
                </a:rPr>
                <a:t>다양한 변수의 영향을 받을 수 있는 주제 선정으로 인해 데이터 선별과 수집에 어려움을 겪음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61486"/>
              <a:ext cx="9100769" cy="487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A2A40"/>
                  </a:solidFill>
                  <a:ea typeface="Gothic A1 Medium"/>
                </a:rPr>
                <a:t>인구, 시대별 개방률의 변화, 인근 공공 체육시설의 영향 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36735" y="5702875"/>
            <a:ext cx="8115300" cy="3205851"/>
            <a:chOff x="0" y="0"/>
            <a:chExt cx="35470115" cy="1401204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5406614" cy="13948541"/>
            </a:xfrm>
            <a:custGeom>
              <a:avLst/>
              <a:gdLst/>
              <a:ahLst/>
              <a:cxnLst/>
              <a:rect l="l" t="t" r="r" b="b"/>
              <a:pathLst>
                <a:path w="35406614" h="13948541">
                  <a:moveTo>
                    <a:pt x="35313906" y="13948541"/>
                  </a:moveTo>
                  <a:lnTo>
                    <a:pt x="92710" y="13948541"/>
                  </a:lnTo>
                  <a:cubicBezTo>
                    <a:pt x="41910" y="13948541"/>
                    <a:pt x="0" y="13906630"/>
                    <a:pt x="0" y="138558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13854561"/>
                  </a:lnTo>
                  <a:cubicBezTo>
                    <a:pt x="35406614" y="13906630"/>
                    <a:pt x="35364706" y="13948541"/>
                    <a:pt x="35313906" y="1394854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5470114" cy="14012041"/>
            </a:xfrm>
            <a:custGeom>
              <a:avLst/>
              <a:gdLst/>
              <a:ahLst/>
              <a:cxnLst/>
              <a:rect l="l" t="t" r="r" b="b"/>
              <a:pathLst>
                <a:path w="35470114" h="14012041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13887580"/>
                  </a:lnTo>
                  <a:cubicBezTo>
                    <a:pt x="35410425" y="13923141"/>
                    <a:pt x="35381214" y="13952350"/>
                    <a:pt x="35345656" y="13952350"/>
                  </a:cubicBezTo>
                  <a:lnTo>
                    <a:pt x="124460" y="13952350"/>
                  </a:lnTo>
                  <a:cubicBezTo>
                    <a:pt x="88900" y="13952350"/>
                    <a:pt x="59690" y="13923141"/>
                    <a:pt x="59690" y="138875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580"/>
                  </a:lnTo>
                  <a:cubicBezTo>
                    <a:pt x="0" y="13956161"/>
                    <a:pt x="55880" y="14012041"/>
                    <a:pt x="124460" y="14012041"/>
                  </a:cubicBezTo>
                  <a:lnTo>
                    <a:pt x="35345656" y="14012041"/>
                  </a:lnTo>
                  <a:cubicBezTo>
                    <a:pt x="35414235" y="14012041"/>
                    <a:pt x="35470114" y="13956161"/>
                    <a:pt x="35470114" y="13887580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875346" y="6832544"/>
            <a:ext cx="6825577" cy="863885"/>
            <a:chOff x="0" y="-66664"/>
            <a:chExt cx="9100769" cy="115184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64"/>
              <a:ext cx="910076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dirty="0" err="1">
                  <a:solidFill>
                    <a:srgbClr val="2A2A40"/>
                  </a:solidFill>
                  <a:ea typeface="Gothic A1 Semi-Bold"/>
                </a:rPr>
                <a:t>기술적</a:t>
              </a:r>
              <a:r>
                <a:rPr lang="en-US" sz="2600" dirty="0">
                  <a:solidFill>
                    <a:srgbClr val="2A2A40"/>
                  </a:solidFill>
                  <a:ea typeface="Gothic A1 Semi-Bold"/>
                </a:rPr>
                <a:t> </a:t>
              </a:r>
              <a:r>
                <a:rPr lang="en-US" sz="2600" dirty="0" err="1">
                  <a:solidFill>
                    <a:srgbClr val="2A2A40"/>
                  </a:solidFill>
                  <a:ea typeface="Gothic A1 Semi-Bold"/>
                </a:rPr>
                <a:t>숙련도</a:t>
              </a:r>
              <a:r>
                <a:rPr lang="en-US" sz="2600" dirty="0">
                  <a:solidFill>
                    <a:srgbClr val="2A2A40"/>
                  </a:solidFill>
                  <a:ea typeface="Gothic A1 Semi-Bold"/>
                </a:rPr>
                <a:t> </a:t>
              </a:r>
              <a:r>
                <a:rPr lang="ko-KR" altLang="en-US" sz="2600" dirty="0">
                  <a:solidFill>
                    <a:srgbClr val="2A2A40"/>
                  </a:solidFill>
                  <a:ea typeface="Gothic A1 Semi-Bold"/>
                </a:rPr>
                <a:t>및 시간</a:t>
              </a:r>
              <a:r>
                <a:rPr lang="en-US" sz="2600" dirty="0" err="1">
                  <a:solidFill>
                    <a:srgbClr val="2A2A40"/>
                  </a:solidFill>
                  <a:ea typeface="Gothic A1 Semi-Bold"/>
                </a:rPr>
                <a:t>부족</a:t>
              </a:r>
              <a:endParaRPr lang="en-US" sz="2600" dirty="0">
                <a:solidFill>
                  <a:srgbClr val="2A2A40"/>
                </a:solidFill>
                <a:ea typeface="Gothic A1 Semi-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40787"/>
              <a:ext cx="9100769" cy="444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2A2A40"/>
                  </a:solidFill>
                  <a:ea typeface="Gothic A1 Medium"/>
                </a:rPr>
                <a:t>인터랙티브</a:t>
              </a:r>
              <a:r>
                <a:rPr lang="en-US" sz="2000" dirty="0">
                  <a:solidFill>
                    <a:srgbClr val="2A2A40"/>
                  </a:solidFill>
                  <a:ea typeface="Gothic A1 Medium"/>
                </a:rPr>
                <a:t> </a:t>
              </a:r>
              <a:r>
                <a:rPr lang="en-US" sz="2000" dirty="0" err="1">
                  <a:solidFill>
                    <a:srgbClr val="2A2A40"/>
                  </a:solidFill>
                  <a:ea typeface="Gothic A1 Medium"/>
                </a:rPr>
                <a:t>시각화</a:t>
              </a:r>
              <a:r>
                <a:rPr lang="en-US" sz="2000" dirty="0">
                  <a:solidFill>
                    <a:srgbClr val="2A2A40"/>
                  </a:solidFill>
                  <a:ea typeface="Gothic A1 Medium"/>
                </a:rPr>
                <a:t>, </a:t>
              </a:r>
              <a:r>
                <a:rPr lang="ko-KR" altLang="en-US" sz="2000" dirty="0">
                  <a:solidFill>
                    <a:srgbClr val="2A2A40"/>
                  </a:solidFill>
                  <a:ea typeface="Gothic A1 Medium"/>
                </a:rPr>
                <a:t>상관 분석 등 시도</a:t>
              </a:r>
              <a:endParaRPr lang="en-US" sz="2000" dirty="0">
                <a:solidFill>
                  <a:srgbClr val="2A2A40"/>
                </a:solidFill>
                <a:ea typeface="Gothic A1 Medium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872082" y="2709282"/>
            <a:ext cx="543836" cy="543836"/>
          </a:xfrm>
          <a:custGeom>
            <a:avLst/>
            <a:gdLst/>
            <a:ahLst/>
            <a:cxnLst/>
            <a:rect l="l" t="t" r="r" b="b"/>
            <a:pathLst>
              <a:path w="543836" h="543836">
                <a:moveTo>
                  <a:pt x="0" y="0"/>
                </a:moveTo>
                <a:lnTo>
                  <a:pt x="543836" y="0"/>
                </a:lnTo>
                <a:lnTo>
                  <a:pt x="543836" y="543836"/>
                </a:lnTo>
                <a:lnTo>
                  <a:pt x="0" y="54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872082" y="7033882"/>
            <a:ext cx="543836" cy="543836"/>
          </a:xfrm>
          <a:custGeom>
            <a:avLst/>
            <a:gdLst/>
            <a:ahLst/>
            <a:cxnLst/>
            <a:rect l="l" t="t" r="r" b="b"/>
            <a:pathLst>
              <a:path w="543836" h="543836">
                <a:moveTo>
                  <a:pt x="0" y="0"/>
                </a:moveTo>
                <a:lnTo>
                  <a:pt x="543836" y="0"/>
                </a:lnTo>
                <a:lnTo>
                  <a:pt x="543836" y="543836"/>
                </a:lnTo>
                <a:lnTo>
                  <a:pt x="0" y="54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394" y="1248730"/>
            <a:ext cx="6810108" cy="7789540"/>
          </a:xfrm>
          <a:custGeom>
            <a:avLst/>
            <a:gdLst/>
            <a:ahLst/>
            <a:cxnLst/>
            <a:rect l="l" t="t" r="r" b="b"/>
            <a:pathLst>
              <a:path w="6810108" h="7789540">
                <a:moveTo>
                  <a:pt x="0" y="0"/>
                </a:moveTo>
                <a:lnTo>
                  <a:pt x="6810109" y="0"/>
                </a:lnTo>
                <a:lnTo>
                  <a:pt x="6810109" y="7789540"/>
                </a:lnTo>
                <a:lnTo>
                  <a:pt x="0" y="778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62722" y="1248730"/>
            <a:ext cx="9282470" cy="7789540"/>
          </a:xfrm>
          <a:custGeom>
            <a:avLst/>
            <a:gdLst/>
            <a:ahLst/>
            <a:cxnLst/>
            <a:rect l="l" t="t" r="r" b="b"/>
            <a:pathLst>
              <a:path w="9282470" h="7789540">
                <a:moveTo>
                  <a:pt x="0" y="0"/>
                </a:moveTo>
                <a:lnTo>
                  <a:pt x="9282471" y="0"/>
                </a:lnTo>
                <a:lnTo>
                  <a:pt x="9282471" y="7789540"/>
                </a:lnTo>
                <a:lnTo>
                  <a:pt x="0" y="778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6892" y="-224651"/>
            <a:ext cx="8383837" cy="10912135"/>
            <a:chOff x="0" y="0"/>
            <a:chExt cx="36643829" cy="4769444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580328" cy="47630941"/>
            </a:xfrm>
            <a:custGeom>
              <a:avLst/>
              <a:gdLst/>
              <a:ahLst/>
              <a:cxnLst/>
              <a:rect l="l" t="t" r="r" b="b"/>
              <a:pathLst>
                <a:path w="36580328" h="47630941">
                  <a:moveTo>
                    <a:pt x="36487618" y="47630941"/>
                  </a:moveTo>
                  <a:lnTo>
                    <a:pt x="92710" y="47630941"/>
                  </a:lnTo>
                  <a:cubicBezTo>
                    <a:pt x="41910" y="47630941"/>
                    <a:pt x="0" y="47589030"/>
                    <a:pt x="0" y="475382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6486350" y="0"/>
                  </a:lnTo>
                  <a:cubicBezTo>
                    <a:pt x="36537150" y="0"/>
                    <a:pt x="36579060" y="41910"/>
                    <a:pt x="36579060" y="92710"/>
                  </a:cubicBezTo>
                  <a:lnTo>
                    <a:pt x="36579060" y="47536959"/>
                  </a:lnTo>
                  <a:cubicBezTo>
                    <a:pt x="36580328" y="47589030"/>
                    <a:pt x="36538418" y="47630941"/>
                    <a:pt x="36487618" y="47630941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43828" cy="47694441"/>
            </a:xfrm>
            <a:custGeom>
              <a:avLst/>
              <a:gdLst/>
              <a:ahLst/>
              <a:cxnLst/>
              <a:rect l="l" t="t" r="r" b="b"/>
              <a:pathLst>
                <a:path w="36643828" h="47694441">
                  <a:moveTo>
                    <a:pt x="36519368" y="59690"/>
                  </a:moveTo>
                  <a:cubicBezTo>
                    <a:pt x="36554928" y="59690"/>
                    <a:pt x="36584139" y="88900"/>
                    <a:pt x="36584139" y="124460"/>
                  </a:cubicBezTo>
                  <a:lnTo>
                    <a:pt x="36584139" y="47569980"/>
                  </a:lnTo>
                  <a:cubicBezTo>
                    <a:pt x="36584139" y="47605541"/>
                    <a:pt x="36554928" y="47634748"/>
                    <a:pt x="36519368" y="47634748"/>
                  </a:cubicBezTo>
                  <a:lnTo>
                    <a:pt x="124460" y="47634748"/>
                  </a:lnTo>
                  <a:cubicBezTo>
                    <a:pt x="88900" y="47634748"/>
                    <a:pt x="59690" y="47605541"/>
                    <a:pt x="59690" y="475699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6519368" y="59690"/>
                  </a:lnTo>
                  <a:moveTo>
                    <a:pt x="365193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569980"/>
                  </a:lnTo>
                  <a:cubicBezTo>
                    <a:pt x="0" y="47638559"/>
                    <a:pt x="55880" y="47694441"/>
                    <a:pt x="124460" y="47694441"/>
                  </a:cubicBezTo>
                  <a:lnTo>
                    <a:pt x="36519368" y="47694441"/>
                  </a:lnTo>
                  <a:cubicBezTo>
                    <a:pt x="36587950" y="47694441"/>
                    <a:pt x="36643828" y="47638559"/>
                    <a:pt x="36643828" y="47569980"/>
                  </a:cubicBezTo>
                  <a:lnTo>
                    <a:pt x="36643828" y="124460"/>
                  </a:lnTo>
                  <a:cubicBezTo>
                    <a:pt x="36643828" y="55880"/>
                    <a:pt x="36587950" y="0"/>
                    <a:pt x="36519368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4486275"/>
            <a:ext cx="585128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 spc="-162">
                <a:solidFill>
                  <a:srgbClr val="2A2A40"/>
                </a:solidFill>
                <a:ea typeface="Gothic A1 Semi-Bold"/>
              </a:rPr>
              <a:t>분석 목표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1378274"/>
            <a:ext cx="8115300" cy="3205851"/>
            <a:chOff x="0" y="0"/>
            <a:chExt cx="35470115" cy="1401204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5406614" cy="13948541"/>
            </a:xfrm>
            <a:custGeom>
              <a:avLst/>
              <a:gdLst/>
              <a:ahLst/>
              <a:cxnLst/>
              <a:rect l="l" t="t" r="r" b="b"/>
              <a:pathLst>
                <a:path w="35406614" h="13948541">
                  <a:moveTo>
                    <a:pt x="35313906" y="13948541"/>
                  </a:moveTo>
                  <a:lnTo>
                    <a:pt x="92710" y="13948541"/>
                  </a:lnTo>
                  <a:cubicBezTo>
                    <a:pt x="41910" y="13948541"/>
                    <a:pt x="0" y="13906630"/>
                    <a:pt x="0" y="138558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13854561"/>
                  </a:lnTo>
                  <a:cubicBezTo>
                    <a:pt x="35406614" y="13906630"/>
                    <a:pt x="35364706" y="13948541"/>
                    <a:pt x="35313906" y="139485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5470114" cy="14012041"/>
            </a:xfrm>
            <a:custGeom>
              <a:avLst/>
              <a:gdLst/>
              <a:ahLst/>
              <a:cxnLst/>
              <a:rect l="l" t="t" r="r" b="b"/>
              <a:pathLst>
                <a:path w="35470114" h="14012041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13887580"/>
                  </a:lnTo>
                  <a:cubicBezTo>
                    <a:pt x="35410425" y="13923141"/>
                    <a:pt x="35381214" y="13952350"/>
                    <a:pt x="35345656" y="13952350"/>
                  </a:cubicBezTo>
                  <a:lnTo>
                    <a:pt x="124460" y="13952350"/>
                  </a:lnTo>
                  <a:cubicBezTo>
                    <a:pt x="88900" y="13952350"/>
                    <a:pt x="59690" y="13923141"/>
                    <a:pt x="59690" y="138875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580"/>
                  </a:lnTo>
                  <a:cubicBezTo>
                    <a:pt x="0" y="13956161"/>
                    <a:pt x="55880" y="14012041"/>
                    <a:pt x="124460" y="14012041"/>
                  </a:cubicBezTo>
                  <a:lnTo>
                    <a:pt x="35345656" y="14012041"/>
                  </a:lnTo>
                  <a:cubicBezTo>
                    <a:pt x="35414235" y="14012041"/>
                    <a:pt x="35470114" y="13956161"/>
                    <a:pt x="35470114" y="13887580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656528" y="2176337"/>
            <a:ext cx="7263214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학교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특</a:t>
            </a:r>
            <a:r>
              <a:rPr lang="ko-KR" altLang="en-US" sz="3200" dirty="0">
                <a:solidFill>
                  <a:srgbClr val="2A2A40"/>
                </a:solidFill>
                <a:ea typeface="Gothic A1 Semi-Bold"/>
              </a:rPr>
              <a:t>징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을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기반으로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하여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체육관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개방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여부를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다각도에서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분석해보는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작업을</a:t>
            </a:r>
            <a:r>
              <a:rPr lang="en-US" sz="3200" dirty="0">
                <a:solidFill>
                  <a:srgbClr val="2A2A40"/>
                </a:solidFill>
                <a:ea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ea typeface="Gothic A1 Semi-Bold"/>
              </a:rPr>
              <a:t>수행한다</a:t>
            </a:r>
            <a:endParaRPr lang="en-US" sz="3200" dirty="0">
              <a:solidFill>
                <a:srgbClr val="2A2A40"/>
              </a:solidFill>
              <a:ea typeface="Gothic A1 Semi-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144000" y="5702874"/>
            <a:ext cx="8115300" cy="3205851"/>
            <a:chOff x="0" y="0"/>
            <a:chExt cx="35470115" cy="1401204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5406614" cy="13948541"/>
            </a:xfrm>
            <a:custGeom>
              <a:avLst/>
              <a:gdLst/>
              <a:ahLst/>
              <a:cxnLst/>
              <a:rect l="l" t="t" r="r" b="b"/>
              <a:pathLst>
                <a:path w="35406614" h="13948541">
                  <a:moveTo>
                    <a:pt x="35313906" y="13948541"/>
                  </a:moveTo>
                  <a:lnTo>
                    <a:pt x="92710" y="13948541"/>
                  </a:lnTo>
                  <a:cubicBezTo>
                    <a:pt x="41910" y="13948541"/>
                    <a:pt x="0" y="13906630"/>
                    <a:pt x="0" y="1385583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312635" y="0"/>
                  </a:lnTo>
                  <a:cubicBezTo>
                    <a:pt x="35363435" y="0"/>
                    <a:pt x="35405346" y="41910"/>
                    <a:pt x="35405346" y="92710"/>
                  </a:cubicBezTo>
                  <a:lnTo>
                    <a:pt x="35405346" y="13854561"/>
                  </a:lnTo>
                  <a:cubicBezTo>
                    <a:pt x="35406614" y="13906630"/>
                    <a:pt x="35364706" y="13948541"/>
                    <a:pt x="35313906" y="139485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5470114" cy="14012041"/>
            </a:xfrm>
            <a:custGeom>
              <a:avLst/>
              <a:gdLst/>
              <a:ahLst/>
              <a:cxnLst/>
              <a:rect l="l" t="t" r="r" b="b"/>
              <a:pathLst>
                <a:path w="35470114" h="14012041">
                  <a:moveTo>
                    <a:pt x="35345656" y="59690"/>
                  </a:moveTo>
                  <a:cubicBezTo>
                    <a:pt x="35381214" y="59690"/>
                    <a:pt x="35410425" y="88900"/>
                    <a:pt x="35410425" y="124460"/>
                  </a:cubicBezTo>
                  <a:lnTo>
                    <a:pt x="35410425" y="13887580"/>
                  </a:lnTo>
                  <a:cubicBezTo>
                    <a:pt x="35410425" y="13923141"/>
                    <a:pt x="35381214" y="13952350"/>
                    <a:pt x="35345656" y="13952350"/>
                  </a:cubicBezTo>
                  <a:lnTo>
                    <a:pt x="124460" y="13952350"/>
                  </a:lnTo>
                  <a:cubicBezTo>
                    <a:pt x="88900" y="13952350"/>
                    <a:pt x="59690" y="13923141"/>
                    <a:pt x="59690" y="1388758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345656" y="59690"/>
                  </a:lnTo>
                  <a:moveTo>
                    <a:pt x="3534565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887580"/>
                  </a:lnTo>
                  <a:cubicBezTo>
                    <a:pt x="0" y="13956161"/>
                    <a:pt x="55880" y="14012041"/>
                    <a:pt x="124460" y="14012041"/>
                  </a:cubicBezTo>
                  <a:lnTo>
                    <a:pt x="35345656" y="14012041"/>
                  </a:lnTo>
                  <a:cubicBezTo>
                    <a:pt x="35414235" y="14012041"/>
                    <a:pt x="35470114" y="13956161"/>
                    <a:pt x="35470114" y="13887580"/>
                  </a:cubicBezTo>
                  <a:lnTo>
                    <a:pt x="35470114" y="124460"/>
                  </a:lnTo>
                  <a:cubicBezTo>
                    <a:pt x="35470114" y="55880"/>
                    <a:pt x="35414235" y="0"/>
                    <a:pt x="3534565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56528" y="6500938"/>
            <a:ext cx="682557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Pandas, matplotlib,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plotly</a:t>
            </a: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, folium 등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다양한</a:t>
            </a: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도구를</a:t>
            </a: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활용하여</a:t>
            </a: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시각화</a:t>
            </a: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작업을</a:t>
            </a:r>
            <a:r>
              <a:rPr lang="en-US" sz="3200" dirty="0">
                <a:solidFill>
                  <a:srgbClr val="2A2A40"/>
                </a:solidFill>
                <a:latin typeface="Gothic A1 Semi-Bold"/>
              </a:rPr>
              <a:t> </a:t>
            </a:r>
            <a:r>
              <a:rPr lang="en-US" sz="3200" dirty="0" err="1">
                <a:solidFill>
                  <a:srgbClr val="2A2A40"/>
                </a:solidFill>
                <a:latin typeface="Gothic A1 Semi-Bold"/>
              </a:rPr>
              <a:t>수행한다</a:t>
            </a:r>
            <a:endParaRPr lang="en-US" sz="3200" dirty="0">
              <a:solidFill>
                <a:srgbClr val="2A2A40"/>
              </a:solidFill>
              <a:latin typeface="Gothic A1 Semi-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872082" y="2709282"/>
            <a:ext cx="543836" cy="543836"/>
          </a:xfrm>
          <a:custGeom>
            <a:avLst/>
            <a:gdLst/>
            <a:ahLst/>
            <a:cxnLst/>
            <a:rect l="l" t="t" r="r" b="b"/>
            <a:pathLst>
              <a:path w="543836" h="543836">
                <a:moveTo>
                  <a:pt x="0" y="0"/>
                </a:moveTo>
                <a:lnTo>
                  <a:pt x="543836" y="0"/>
                </a:lnTo>
                <a:lnTo>
                  <a:pt x="543836" y="543836"/>
                </a:lnTo>
                <a:lnTo>
                  <a:pt x="0" y="54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72082" y="7033882"/>
            <a:ext cx="543836" cy="543836"/>
          </a:xfrm>
          <a:custGeom>
            <a:avLst/>
            <a:gdLst/>
            <a:ahLst/>
            <a:cxnLst/>
            <a:rect l="l" t="t" r="r" b="b"/>
            <a:pathLst>
              <a:path w="543836" h="543836">
                <a:moveTo>
                  <a:pt x="0" y="0"/>
                </a:moveTo>
                <a:lnTo>
                  <a:pt x="543836" y="0"/>
                </a:lnTo>
                <a:lnTo>
                  <a:pt x="543836" y="543836"/>
                </a:lnTo>
                <a:lnTo>
                  <a:pt x="0" y="54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9345" y="2191326"/>
            <a:ext cx="6934484" cy="5904348"/>
            <a:chOff x="0" y="0"/>
            <a:chExt cx="30309038" cy="2580655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0245537" cy="25743053"/>
            </a:xfrm>
            <a:custGeom>
              <a:avLst/>
              <a:gdLst/>
              <a:ahLst/>
              <a:cxnLst/>
              <a:rect l="l" t="t" r="r" b="b"/>
              <a:pathLst>
                <a:path w="30245537" h="25743053">
                  <a:moveTo>
                    <a:pt x="30152829" y="25743053"/>
                  </a:moveTo>
                  <a:lnTo>
                    <a:pt x="92710" y="25743053"/>
                  </a:lnTo>
                  <a:cubicBezTo>
                    <a:pt x="41910" y="25743053"/>
                    <a:pt x="0" y="25701143"/>
                    <a:pt x="0" y="2565034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151558" y="0"/>
                  </a:lnTo>
                  <a:cubicBezTo>
                    <a:pt x="30202358" y="0"/>
                    <a:pt x="30244269" y="41910"/>
                    <a:pt x="30244269" y="92710"/>
                  </a:cubicBezTo>
                  <a:lnTo>
                    <a:pt x="30244269" y="25649073"/>
                  </a:lnTo>
                  <a:cubicBezTo>
                    <a:pt x="30245537" y="25701143"/>
                    <a:pt x="30203629" y="25743053"/>
                    <a:pt x="30152829" y="25743053"/>
                  </a:cubicBezTo>
                  <a:close/>
                </a:path>
              </a:pathLst>
            </a:custGeom>
            <a:solidFill>
              <a:srgbClr val="D8E6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0309037" cy="25806553"/>
            </a:xfrm>
            <a:custGeom>
              <a:avLst/>
              <a:gdLst/>
              <a:ahLst/>
              <a:cxnLst/>
              <a:rect l="l" t="t" r="r" b="b"/>
              <a:pathLst>
                <a:path w="30309037" h="25806553">
                  <a:moveTo>
                    <a:pt x="30184579" y="59690"/>
                  </a:moveTo>
                  <a:cubicBezTo>
                    <a:pt x="30220137" y="59690"/>
                    <a:pt x="30249347" y="88900"/>
                    <a:pt x="30249347" y="124460"/>
                  </a:cubicBezTo>
                  <a:lnTo>
                    <a:pt x="30249347" y="25682093"/>
                  </a:lnTo>
                  <a:cubicBezTo>
                    <a:pt x="30249347" y="25717653"/>
                    <a:pt x="30220137" y="25746863"/>
                    <a:pt x="30184579" y="25746863"/>
                  </a:cubicBezTo>
                  <a:lnTo>
                    <a:pt x="124460" y="25746863"/>
                  </a:lnTo>
                  <a:cubicBezTo>
                    <a:pt x="88900" y="25746863"/>
                    <a:pt x="59690" y="25717653"/>
                    <a:pt x="59690" y="2568209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184579" y="59690"/>
                  </a:lnTo>
                  <a:moveTo>
                    <a:pt x="301845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682093"/>
                  </a:lnTo>
                  <a:cubicBezTo>
                    <a:pt x="0" y="25750673"/>
                    <a:pt x="55880" y="25806553"/>
                    <a:pt x="124460" y="25806553"/>
                  </a:cubicBezTo>
                  <a:lnTo>
                    <a:pt x="30184579" y="25806553"/>
                  </a:lnTo>
                  <a:cubicBezTo>
                    <a:pt x="30253158" y="25806553"/>
                    <a:pt x="30309037" y="25750673"/>
                    <a:pt x="30309037" y="25682093"/>
                  </a:cubicBezTo>
                  <a:lnTo>
                    <a:pt x="30309037" y="124460"/>
                  </a:lnTo>
                  <a:cubicBezTo>
                    <a:pt x="30309037" y="55880"/>
                    <a:pt x="30253158" y="0"/>
                    <a:pt x="30184579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582421" y="4781505"/>
            <a:ext cx="5168332" cy="1834204"/>
            <a:chOff x="0" y="0"/>
            <a:chExt cx="6891109" cy="244560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892"/>
              <a:ext cx="6891109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2A2A40"/>
                  </a:solidFill>
                  <a:ea typeface="Gothic A1 Semi-Bold"/>
                </a:rPr>
                <a:t>분석 절차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845"/>
              <a:ext cx="6891109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55699" y="2191318"/>
            <a:ext cx="6573252" cy="933099"/>
            <a:chOff x="0" y="0"/>
            <a:chExt cx="8764336" cy="124413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764336" cy="1244132"/>
              <a:chOff x="0" y="0"/>
              <a:chExt cx="28730175" cy="407836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28666675" cy="4014862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862">
                    <a:moveTo>
                      <a:pt x="28573964" y="4014862"/>
                    </a:moveTo>
                    <a:lnTo>
                      <a:pt x="92710" y="4014862"/>
                    </a:lnTo>
                    <a:cubicBezTo>
                      <a:pt x="41910" y="4014862"/>
                      <a:pt x="0" y="3972952"/>
                      <a:pt x="0" y="392215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82"/>
                    </a:lnTo>
                    <a:cubicBezTo>
                      <a:pt x="28666675" y="3972952"/>
                      <a:pt x="28624764" y="4014862"/>
                      <a:pt x="28573964" y="401486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8730175" cy="4078362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362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902"/>
                    </a:lnTo>
                    <a:cubicBezTo>
                      <a:pt x="28670486" y="3989462"/>
                      <a:pt x="28641275" y="4018672"/>
                      <a:pt x="28605714" y="4018672"/>
                    </a:cubicBezTo>
                    <a:lnTo>
                      <a:pt x="124460" y="4018672"/>
                    </a:lnTo>
                    <a:cubicBezTo>
                      <a:pt x="88900" y="4018672"/>
                      <a:pt x="59690" y="3989462"/>
                      <a:pt x="59690" y="39539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902"/>
                    </a:lnTo>
                    <a:cubicBezTo>
                      <a:pt x="0" y="4022482"/>
                      <a:pt x="55880" y="4078362"/>
                      <a:pt x="124460" y="4078362"/>
                    </a:cubicBezTo>
                    <a:lnTo>
                      <a:pt x="28605714" y="4078362"/>
                    </a:lnTo>
                    <a:cubicBezTo>
                      <a:pt x="28674296" y="4078362"/>
                      <a:pt x="28730175" y="4022482"/>
                      <a:pt x="28730175" y="3953902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655298" y="263536"/>
              <a:ext cx="7453740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ea typeface="Gothic A1 Medium"/>
                </a:rPr>
                <a:t>데이터 수집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55699" y="3848406"/>
            <a:ext cx="6573252" cy="933099"/>
            <a:chOff x="0" y="0"/>
            <a:chExt cx="8764336" cy="124413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764336" cy="1244132"/>
              <a:chOff x="0" y="0"/>
              <a:chExt cx="28730175" cy="407836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28666675" cy="4014862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862">
                    <a:moveTo>
                      <a:pt x="28573964" y="4014862"/>
                    </a:moveTo>
                    <a:lnTo>
                      <a:pt x="92710" y="4014862"/>
                    </a:lnTo>
                    <a:cubicBezTo>
                      <a:pt x="41910" y="4014862"/>
                      <a:pt x="0" y="3972952"/>
                      <a:pt x="0" y="392215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82"/>
                    </a:lnTo>
                    <a:cubicBezTo>
                      <a:pt x="28666675" y="3972952"/>
                      <a:pt x="28624764" y="4014862"/>
                      <a:pt x="28573964" y="401486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28730175" cy="4078362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362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902"/>
                    </a:lnTo>
                    <a:cubicBezTo>
                      <a:pt x="28670486" y="3989462"/>
                      <a:pt x="28641275" y="4018672"/>
                      <a:pt x="28605714" y="4018672"/>
                    </a:cubicBezTo>
                    <a:lnTo>
                      <a:pt x="124460" y="4018672"/>
                    </a:lnTo>
                    <a:cubicBezTo>
                      <a:pt x="88900" y="4018672"/>
                      <a:pt x="59690" y="3989462"/>
                      <a:pt x="59690" y="39539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902"/>
                    </a:lnTo>
                    <a:cubicBezTo>
                      <a:pt x="0" y="4022482"/>
                      <a:pt x="55880" y="4078362"/>
                      <a:pt x="124460" y="4078362"/>
                    </a:cubicBezTo>
                    <a:lnTo>
                      <a:pt x="28605714" y="4078362"/>
                    </a:lnTo>
                    <a:cubicBezTo>
                      <a:pt x="28674296" y="4078362"/>
                      <a:pt x="28730175" y="4022482"/>
                      <a:pt x="28730175" y="3953902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5298" y="263536"/>
              <a:ext cx="7453740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ea typeface="Gothic A1 Medium"/>
                </a:rPr>
                <a:t>전처리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55699" y="5505495"/>
            <a:ext cx="6573252" cy="933099"/>
            <a:chOff x="0" y="0"/>
            <a:chExt cx="8764336" cy="124413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764336" cy="1244132"/>
              <a:chOff x="0" y="0"/>
              <a:chExt cx="28730175" cy="407836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28666675" cy="4014862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862">
                    <a:moveTo>
                      <a:pt x="28573964" y="4014862"/>
                    </a:moveTo>
                    <a:lnTo>
                      <a:pt x="92710" y="4014862"/>
                    </a:lnTo>
                    <a:cubicBezTo>
                      <a:pt x="41910" y="4014862"/>
                      <a:pt x="0" y="3972952"/>
                      <a:pt x="0" y="392215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82"/>
                    </a:lnTo>
                    <a:cubicBezTo>
                      <a:pt x="28666675" y="3972952"/>
                      <a:pt x="28624764" y="4014862"/>
                      <a:pt x="28573964" y="401486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28730175" cy="4078362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362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902"/>
                    </a:lnTo>
                    <a:cubicBezTo>
                      <a:pt x="28670486" y="3989462"/>
                      <a:pt x="28641275" y="4018672"/>
                      <a:pt x="28605714" y="4018672"/>
                    </a:cubicBezTo>
                    <a:lnTo>
                      <a:pt x="124460" y="4018672"/>
                    </a:lnTo>
                    <a:cubicBezTo>
                      <a:pt x="88900" y="4018672"/>
                      <a:pt x="59690" y="3989462"/>
                      <a:pt x="59690" y="39539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902"/>
                    </a:lnTo>
                    <a:cubicBezTo>
                      <a:pt x="0" y="4022482"/>
                      <a:pt x="55880" y="4078362"/>
                      <a:pt x="124460" y="4078362"/>
                    </a:cubicBezTo>
                    <a:lnTo>
                      <a:pt x="28605714" y="4078362"/>
                    </a:lnTo>
                    <a:cubicBezTo>
                      <a:pt x="28674296" y="4078362"/>
                      <a:pt x="28730175" y="4022482"/>
                      <a:pt x="28730175" y="3953902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655298" y="263536"/>
              <a:ext cx="7453740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ea typeface="Gothic A1 Medium"/>
                </a:rPr>
                <a:t>분석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55699" y="7162583"/>
            <a:ext cx="6573252" cy="933099"/>
            <a:chOff x="0" y="0"/>
            <a:chExt cx="8764336" cy="124413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8764336" cy="1244132"/>
              <a:chOff x="0" y="0"/>
              <a:chExt cx="28730175" cy="407836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28666675" cy="4014862"/>
              </a:xfrm>
              <a:custGeom>
                <a:avLst/>
                <a:gdLst/>
                <a:ahLst/>
                <a:cxnLst/>
                <a:rect l="l" t="t" r="r" b="b"/>
                <a:pathLst>
                  <a:path w="28666675" h="4014862">
                    <a:moveTo>
                      <a:pt x="28573964" y="4014862"/>
                    </a:moveTo>
                    <a:lnTo>
                      <a:pt x="92710" y="4014862"/>
                    </a:lnTo>
                    <a:cubicBezTo>
                      <a:pt x="41910" y="4014862"/>
                      <a:pt x="0" y="3972952"/>
                      <a:pt x="0" y="392215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572696" y="0"/>
                    </a:lnTo>
                    <a:cubicBezTo>
                      <a:pt x="28623496" y="0"/>
                      <a:pt x="28665407" y="41910"/>
                      <a:pt x="28665407" y="92710"/>
                    </a:cubicBezTo>
                    <a:lnTo>
                      <a:pt x="28665407" y="3920882"/>
                    </a:lnTo>
                    <a:cubicBezTo>
                      <a:pt x="28666675" y="3972952"/>
                      <a:pt x="28624764" y="4014862"/>
                      <a:pt x="28573964" y="401486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28730175" cy="4078362"/>
              </a:xfrm>
              <a:custGeom>
                <a:avLst/>
                <a:gdLst/>
                <a:ahLst/>
                <a:cxnLst/>
                <a:rect l="l" t="t" r="r" b="b"/>
                <a:pathLst>
                  <a:path w="28730175" h="4078362">
                    <a:moveTo>
                      <a:pt x="28605714" y="59690"/>
                    </a:moveTo>
                    <a:cubicBezTo>
                      <a:pt x="28641275" y="59690"/>
                      <a:pt x="28670486" y="88900"/>
                      <a:pt x="28670486" y="124460"/>
                    </a:cubicBezTo>
                    <a:lnTo>
                      <a:pt x="28670486" y="3953902"/>
                    </a:lnTo>
                    <a:cubicBezTo>
                      <a:pt x="28670486" y="3989462"/>
                      <a:pt x="28641275" y="4018672"/>
                      <a:pt x="28605714" y="4018672"/>
                    </a:cubicBezTo>
                    <a:lnTo>
                      <a:pt x="124460" y="4018672"/>
                    </a:lnTo>
                    <a:cubicBezTo>
                      <a:pt x="88900" y="4018672"/>
                      <a:pt x="59690" y="3989462"/>
                      <a:pt x="59690" y="39539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605714" y="59690"/>
                    </a:lnTo>
                    <a:moveTo>
                      <a:pt x="2860571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53902"/>
                    </a:lnTo>
                    <a:cubicBezTo>
                      <a:pt x="0" y="4022482"/>
                      <a:pt x="55880" y="4078362"/>
                      <a:pt x="124460" y="4078362"/>
                    </a:cubicBezTo>
                    <a:lnTo>
                      <a:pt x="28605714" y="4078362"/>
                    </a:lnTo>
                    <a:cubicBezTo>
                      <a:pt x="28674296" y="4078362"/>
                      <a:pt x="28730175" y="4022482"/>
                      <a:pt x="28730175" y="3953902"/>
                    </a:cubicBezTo>
                    <a:lnTo>
                      <a:pt x="28730175" y="124460"/>
                    </a:lnTo>
                    <a:cubicBezTo>
                      <a:pt x="28730175" y="55880"/>
                      <a:pt x="28674296" y="0"/>
                      <a:pt x="28605714" y="0"/>
                    </a:cubicBezTo>
                    <a:close/>
                  </a:path>
                </a:pathLst>
              </a:custGeom>
              <a:solidFill>
                <a:srgbClr val="2A2A4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655298" y="263536"/>
              <a:ext cx="7453740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u="sng">
                  <a:solidFill>
                    <a:srgbClr val="2A2A40"/>
                  </a:solidFill>
                  <a:ea typeface="Gothic A1 Medium"/>
                </a:rPr>
                <a:t>시각화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836112" y="1860850"/>
            <a:ext cx="660951" cy="660951"/>
          </a:xfrm>
          <a:custGeom>
            <a:avLst/>
            <a:gdLst/>
            <a:ahLst/>
            <a:cxnLst/>
            <a:rect l="l" t="t" r="r" b="b"/>
            <a:pathLst>
              <a:path w="660951" h="660951">
                <a:moveTo>
                  <a:pt x="0" y="0"/>
                </a:moveTo>
                <a:lnTo>
                  <a:pt x="660951" y="0"/>
                </a:lnTo>
                <a:lnTo>
                  <a:pt x="660951" y="660951"/>
                </a:lnTo>
                <a:lnTo>
                  <a:pt x="0" y="66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6552"/>
            <a:ext cx="10257707" cy="7816095"/>
          </a:xfrm>
          <a:custGeom>
            <a:avLst/>
            <a:gdLst/>
            <a:ahLst/>
            <a:cxnLst/>
            <a:rect l="l" t="t" r="r" b="b"/>
            <a:pathLst>
              <a:path w="10257707" h="7816095">
                <a:moveTo>
                  <a:pt x="0" y="0"/>
                </a:moveTo>
                <a:lnTo>
                  <a:pt x="10257707" y="0"/>
                </a:lnTo>
                <a:lnTo>
                  <a:pt x="10257707" y="7816095"/>
                </a:lnTo>
                <a:lnTo>
                  <a:pt x="0" y="7816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0" r="-7815" b="-35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96141" y="1096552"/>
            <a:ext cx="7791859" cy="7816095"/>
          </a:xfrm>
          <a:custGeom>
            <a:avLst/>
            <a:gdLst/>
            <a:ahLst/>
            <a:cxnLst/>
            <a:rect l="l" t="t" r="r" b="b"/>
            <a:pathLst>
              <a:path w="7791859" h="7816095">
                <a:moveTo>
                  <a:pt x="0" y="0"/>
                </a:moveTo>
                <a:lnTo>
                  <a:pt x="7791859" y="0"/>
                </a:lnTo>
                <a:lnTo>
                  <a:pt x="7791859" y="7816095"/>
                </a:lnTo>
                <a:lnTo>
                  <a:pt x="0" y="781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47" r="-1842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15" y="1320464"/>
            <a:ext cx="15861360" cy="7646072"/>
            <a:chOff x="0" y="0"/>
            <a:chExt cx="69326367" cy="3341922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69262867" cy="33355725"/>
            </a:xfrm>
            <a:custGeom>
              <a:avLst/>
              <a:gdLst/>
              <a:ahLst/>
              <a:cxnLst/>
              <a:rect l="l" t="t" r="r" b="b"/>
              <a:pathLst>
                <a:path w="69262867" h="33355725">
                  <a:moveTo>
                    <a:pt x="69170159" y="33355725"/>
                  </a:moveTo>
                  <a:lnTo>
                    <a:pt x="92710" y="33355725"/>
                  </a:lnTo>
                  <a:cubicBezTo>
                    <a:pt x="41910" y="33355725"/>
                    <a:pt x="0" y="33313815"/>
                    <a:pt x="0" y="332630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168888" y="0"/>
                  </a:lnTo>
                  <a:cubicBezTo>
                    <a:pt x="69219688" y="0"/>
                    <a:pt x="69261596" y="41910"/>
                    <a:pt x="69261596" y="92710"/>
                  </a:cubicBezTo>
                  <a:lnTo>
                    <a:pt x="69261596" y="33261746"/>
                  </a:lnTo>
                  <a:cubicBezTo>
                    <a:pt x="69262867" y="33313815"/>
                    <a:pt x="69220959" y="33355725"/>
                    <a:pt x="69170159" y="333557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326367" cy="33419225"/>
            </a:xfrm>
            <a:custGeom>
              <a:avLst/>
              <a:gdLst/>
              <a:ahLst/>
              <a:cxnLst/>
              <a:rect l="l" t="t" r="r" b="b"/>
              <a:pathLst>
                <a:path w="69326367" h="33419225">
                  <a:moveTo>
                    <a:pt x="69201909" y="59690"/>
                  </a:moveTo>
                  <a:cubicBezTo>
                    <a:pt x="69237467" y="59690"/>
                    <a:pt x="69266674" y="88900"/>
                    <a:pt x="69266674" y="124460"/>
                  </a:cubicBezTo>
                  <a:lnTo>
                    <a:pt x="69266674" y="33294765"/>
                  </a:lnTo>
                  <a:cubicBezTo>
                    <a:pt x="69266674" y="33330325"/>
                    <a:pt x="69237467" y="33359536"/>
                    <a:pt x="69201909" y="33359536"/>
                  </a:cubicBezTo>
                  <a:lnTo>
                    <a:pt x="124460" y="33359536"/>
                  </a:lnTo>
                  <a:cubicBezTo>
                    <a:pt x="88900" y="33359536"/>
                    <a:pt x="59690" y="33330325"/>
                    <a:pt x="59690" y="332947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9201909" y="59690"/>
                  </a:lnTo>
                  <a:moveTo>
                    <a:pt x="692019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294765"/>
                  </a:lnTo>
                  <a:cubicBezTo>
                    <a:pt x="0" y="33363346"/>
                    <a:pt x="55880" y="33419225"/>
                    <a:pt x="124460" y="33419225"/>
                  </a:cubicBezTo>
                  <a:lnTo>
                    <a:pt x="69201909" y="33419225"/>
                  </a:lnTo>
                  <a:cubicBezTo>
                    <a:pt x="69270488" y="33419225"/>
                    <a:pt x="69326367" y="33363346"/>
                    <a:pt x="69326367" y="33294765"/>
                  </a:cubicBezTo>
                  <a:lnTo>
                    <a:pt x="69326367" y="124460"/>
                  </a:lnTo>
                  <a:cubicBezTo>
                    <a:pt x="69326367" y="55880"/>
                    <a:pt x="69270488" y="0"/>
                    <a:pt x="69201909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67215" y="1320464"/>
            <a:ext cx="15861360" cy="1063621"/>
            <a:chOff x="0" y="0"/>
            <a:chExt cx="69326367" cy="4648843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69262867" cy="4585343"/>
            </a:xfrm>
            <a:custGeom>
              <a:avLst/>
              <a:gdLst/>
              <a:ahLst/>
              <a:cxnLst/>
              <a:rect l="l" t="t" r="r" b="b"/>
              <a:pathLst>
                <a:path w="69262867" h="4585343">
                  <a:moveTo>
                    <a:pt x="69170159" y="4585343"/>
                  </a:moveTo>
                  <a:lnTo>
                    <a:pt x="92710" y="4585343"/>
                  </a:lnTo>
                  <a:cubicBezTo>
                    <a:pt x="41910" y="4585343"/>
                    <a:pt x="0" y="4543433"/>
                    <a:pt x="0" y="44926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9168888" y="0"/>
                  </a:lnTo>
                  <a:cubicBezTo>
                    <a:pt x="69219688" y="0"/>
                    <a:pt x="69261596" y="41910"/>
                    <a:pt x="69261596" y="92710"/>
                  </a:cubicBezTo>
                  <a:lnTo>
                    <a:pt x="69261596" y="4491363"/>
                  </a:lnTo>
                  <a:cubicBezTo>
                    <a:pt x="69262867" y="4543433"/>
                    <a:pt x="69220959" y="4585343"/>
                    <a:pt x="69170159" y="4585343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326367" cy="4648843"/>
            </a:xfrm>
            <a:custGeom>
              <a:avLst/>
              <a:gdLst/>
              <a:ahLst/>
              <a:cxnLst/>
              <a:rect l="l" t="t" r="r" b="b"/>
              <a:pathLst>
                <a:path w="69326367" h="4648843">
                  <a:moveTo>
                    <a:pt x="69201909" y="59690"/>
                  </a:moveTo>
                  <a:cubicBezTo>
                    <a:pt x="69237467" y="59690"/>
                    <a:pt x="69266674" y="88900"/>
                    <a:pt x="69266674" y="124460"/>
                  </a:cubicBezTo>
                  <a:lnTo>
                    <a:pt x="69266674" y="4524383"/>
                  </a:lnTo>
                  <a:cubicBezTo>
                    <a:pt x="69266674" y="4559943"/>
                    <a:pt x="69237467" y="4589153"/>
                    <a:pt x="69201909" y="4589153"/>
                  </a:cubicBezTo>
                  <a:lnTo>
                    <a:pt x="124460" y="4589153"/>
                  </a:lnTo>
                  <a:cubicBezTo>
                    <a:pt x="88900" y="4589153"/>
                    <a:pt x="59690" y="4559943"/>
                    <a:pt x="59690" y="45243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9201909" y="59690"/>
                  </a:lnTo>
                  <a:moveTo>
                    <a:pt x="692019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24383"/>
                  </a:lnTo>
                  <a:cubicBezTo>
                    <a:pt x="0" y="4592963"/>
                    <a:pt x="55880" y="4648843"/>
                    <a:pt x="124460" y="4648843"/>
                  </a:cubicBezTo>
                  <a:lnTo>
                    <a:pt x="69201909" y="4648843"/>
                  </a:lnTo>
                  <a:cubicBezTo>
                    <a:pt x="69270488" y="4648843"/>
                    <a:pt x="69326367" y="4592963"/>
                    <a:pt x="69326367" y="4524383"/>
                  </a:cubicBezTo>
                  <a:lnTo>
                    <a:pt x="69326367" y="124460"/>
                  </a:lnTo>
                  <a:cubicBezTo>
                    <a:pt x="69326367" y="55880"/>
                    <a:pt x="69270488" y="0"/>
                    <a:pt x="69201909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286151" y="2519691"/>
            <a:ext cx="2623809" cy="2623809"/>
          </a:xfrm>
          <a:custGeom>
            <a:avLst/>
            <a:gdLst/>
            <a:ahLst/>
            <a:cxnLst/>
            <a:rect l="l" t="t" r="r" b="b"/>
            <a:pathLst>
              <a:path w="2623809" h="2623809">
                <a:moveTo>
                  <a:pt x="0" y="0"/>
                </a:moveTo>
                <a:lnTo>
                  <a:pt x="2623809" y="0"/>
                </a:lnTo>
                <a:lnTo>
                  <a:pt x="2623809" y="2623809"/>
                </a:lnTo>
                <a:lnTo>
                  <a:pt x="0" y="262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25964" y="2696548"/>
            <a:ext cx="1975680" cy="2270095"/>
          </a:xfrm>
          <a:custGeom>
            <a:avLst/>
            <a:gdLst/>
            <a:ahLst/>
            <a:cxnLst/>
            <a:rect l="l" t="t" r="r" b="b"/>
            <a:pathLst>
              <a:path w="1975680" h="2270095">
                <a:moveTo>
                  <a:pt x="0" y="0"/>
                </a:moveTo>
                <a:lnTo>
                  <a:pt x="1975680" y="0"/>
                </a:lnTo>
                <a:lnTo>
                  <a:pt x="1975680" y="2270095"/>
                </a:lnTo>
                <a:lnTo>
                  <a:pt x="0" y="227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89778" y="2852062"/>
            <a:ext cx="4836020" cy="1959068"/>
          </a:xfrm>
          <a:custGeom>
            <a:avLst/>
            <a:gdLst/>
            <a:ahLst/>
            <a:cxnLst/>
            <a:rect l="l" t="t" r="r" b="b"/>
            <a:pathLst>
              <a:path w="4836020" h="1959068">
                <a:moveTo>
                  <a:pt x="0" y="0"/>
                </a:moveTo>
                <a:lnTo>
                  <a:pt x="4836020" y="0"/>
                </a:lnTo>
                <a:lnTo>
                  <a:pt x="4836020" y="1959067"/>
                </a:lnTo>
                <a:lnTo>
                  <a:pt x="0" y="1959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16534" y="6115568"/>
            <a:ext cx="5373244" cy="1287706"/>
          </a:xfrm>
          <a:custGeom>
            <a:avLst/>
            <a:gdLst/>
            <a:ahLst/>
            <a:cxnLst/>
            <a:rect l="l" t="t" r="r" b="b"/>
            <a:pathLst>
              <a:path w="5373244" h="1287706">
                <a:moveTo>
                  <a:pt x="0" y="0"/>
                </a:moveTo>
                <a:lnTo>
                  <a:pt x="5373244" y="0"/>
                </a:lnTo>
                <a:lnTo>
                  <a:pt x="5373244" y="1287706"/>
                </a:lnTo>
                <a:lnTo>
                  <a:pt x="0" y="128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59717" y="5926835"/>
            <a:ext cx="5021335" cy="1665173"/>
          </a:xfrm>
          <a:custGeom>
            <a:avLst/>
            <a:gdLst/>
            <a:ahLst/>
            <a:cxnLst/>
            <a:rect l="l" t="t" r="r" b="b"/>
            <a:pathLst>
              <a:path w="5021335" h="1665173">
                <a:moveTo>
                  <a:pt x="0" y="0"/>
                </a:moveTo>
                <a:lnTo>
                  <a:pt x="5021335" y="0"/>
                </a:lnTo>
                <a:lnTo>
                  <a:pt x="5021335" y="1665172"/>
                </a:lnTo>
                <a:lnTo>
                  <a:pt x="0" y="1665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038142" y="5926835"/>
            <a:ext cx="3776668" cy="1766494"/>
          </a:xfrm>
          <a:custGeom>
            <a:avLst/>
            <a:gdLst/>
            <a:ahLst/>
            <a:cxnLst/>
            <a:rect l="l" t="t" r="r" b="b"/>
            <a:pathLst>
              <a:path w="3776668" h="1766494">
                <a:moveTo>
                  <a:pt x="0" y="0"/>
                </a:moveTo>
                <a:lnTo>
                  <a:pt x="3776668" y="0"/>
                </a:lnTo>
                <a:lnTo>
                  <a:pt x="3776668" y="1766494"/>
                </a:lnTo>
                <a:lnTo>
                  <a:pt x="0" y="176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181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63613" y="1338269"/>
            <a:ext cx="15638236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 err="1">
                <a:solidFill>
                  <a:srgbClr val="2A2A40"/>
                </a:solidFill>
                <a:ea typeface="Gothic A1 Bold"/>
              </a:rPr>
              <a:t>데이터</a:t>
            </a:r>
            <a:r>
              <a:rPr lang="en-US" sz="6399" dirty="0">
                <a:solidFill>
                  <a:srgbClr val="2A2A40"/>
                </a:solidFill>
                <a:ea typeface="Gothic A1 Bold"/>
              </a:rPr>
              <a:t> </a:t>
            </a:r>
            <a:r>
              <a:rPr lang="en-US" sz="6399" dirty="0" err="1">
                <a:solidFill>
                  <a:srgbClr val="2A2A40"/>
                </a:solidFill>
                <a:ea typeface="Gothic A1 Bold"/>
              </a:rPr>
              <a:t>분석</a:t>
            </a:r>
            <a:r>
              <a:rPr lang="en-US" sz="6399" dirty="0">
                <a:solidFill>
                  <a:srgbClr val="2A2A40"/>
                </a:solidFill>
                <a:ea typeface="Gothic A1 Bold"/>
              </a:rPr>
              <a:t> </a:t>
            </a:r>
            <a:r>
              <a:rPr lang="en-US" sz="6399" dirty="0" err="1">
                <a:solidFill>
                  <a:srgbClr val="2A2A40"/>
                </a:solidFill>
                <a:ea typeface="Gothic A1 Bold"/>
              </a:rPr>
              <a:t>환경</a:t>
            </a:r>
            <a:r>
              <a:rPr lang="en-US" sz="6399" dirty="0">
                <a:solidFill>
                  <a:srgbClr val="2A2A40"/>
                </a:solidFill>
                <a:ea typeface="Gothic A1 Bold"/>
              </a:rPr>
              <a:t> 및 </a:t>
            </a:r>
            <a:r>
              <a:rPr lang="en-US" sz="6399" dirty="0" err="1">
                <a:solidFill>
                  <a:srgbClr val="2A2A40"/>
                </a:solidFill>
                <a:ea typeface="Gothic A1 Bold"/>
              </a:rPr>
              <a:t>도구</a:t>
            </a:r>
            <a:endParaRPr lang="en-US" sz="6399" dirty="0">
              <a:solidFill>
                <a:srgbClr val="2A2A40"/>
              </a:solidFill>
              <a:ea typeface="Gothic A1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77630" y="2356214"/>
            <a:ext cx="8300679" cy="6546846"/>
          </a:xfrm>
          <a:custGeom>
            <a:avLst/>
            <a:gdLst/>
            <a:ahLst/>
            <a:cxnLst/>
            <a:rect l="l" t="t" r="r" b="b"/>
            <a:pathLst>
              <a:path w="8300679" h="6546846">
                <a:moveTo>
                  <a:pt x="0" y="0"/>
                </a:moveTo>
                <a:lnTo>
                  <a:pt x="8300679" y="0"/>
                </a:lnTo>
                <a:lnTo>
                  <a:pt x="8300679" y="6546845"/>
                </a:lnTo>
                <a:lnTo>
                  <a:pt x="0" y="654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47301" y="2356214"/>
            <a:ext cx="8119444" cy="6546846"/>
          </a:xfrm>
          <a:custGeom>
            <a:avLst/>
            <a:gdLst/>
            <a:ahLst/>
            <a:cxnLst/>
            <a:rect l="l" t="t" r="r" b="b"/>
            <a:pathLst>
              <a:path w="8119444" h="6546846">
                <a:moveTo>
                  <a:pt x="0" y="0"/>
                </a:moveTo>
                <a:lnTo>
                  <a:pt x="8119444" y="0"/>
                </a:lnTo>
                <a:lnTo>
                  <a:pt x="8119444" y="6546845"/>
                </a:lnTo>
                <a:lnTo>
                  <a:pt x="0" y="654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1" b="-130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00" y="31459"/>
            <a:ext cx="12535169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000000"/>
                </a:solidFill>
                <a:ea typeface="Gothic A1 Bold"/>
              </a:rPr>
              <a:t>전체</a:t>
            </a:r>
            <a:r>
              <a:rPr lang="en-US" sz="6399" dirty="0">
                <a:solidFill>
                  <a:srgbClr val="000000"/>
                </a:solidFill>
                <a:ea typeface="Gothic A1 Bold"/>
              </a:rPr>
              <a:t> </a:t>
            </a:r>
            <a:r>
              <a:rPr lang="en-US" sz="6399" dirty="0" err="1">
                <a:solidFill>
                  <a:srgbClr val="000000"/>
                </a:solidFill>
                <a:ea typeface="Gothic A1 Bold"/>
              </a:rPr>
              <a:t>체육관</a:t>
            </a:r>
            <a:r>
              <a:rPr lang="en-US" sz="6399" dirty="0">
                <a:solidFill>
                  <a:srgbClr val="000000"/>
                </a:solidFill>
                <a:ea typeface="Gothic A1 Bold"/>
              </a:rPr>
              <a:t> </a:t>
            </a:r>
            <a:r>
              <a:rPr lang="en-US" sz="6399" dirty="0" err="1">
                <a:solidFill>
                  <a:srgbClr val="000000"/>
                </a:solidFill>
                <a:ea typeface="Gothic A1 Bold"/>
              </a:rPr>
              <a:t>개방</a:t>
            </a:r>
            <a:r>
              <a:rPr lang="en-US" sz="6399" dirty="0">
                <a:solidFill>
                  <a:srgbClr val="000000"/>
                </a:solidFill>
                <a:ea typeface="Gothic A1 Bold"/>
              </a:rPr>
              <a:t> </a:t>
            </a:r>
            <a:r>
              <a:rPr lang="en-US" sz="6399" dirty="0" err="1">
                <a:solidFill>
                  <a:srgbClr val="000000"/>
                </a:solidFill>
                <a:ea typeface="Gothic A1 Bold"/>
              </a:rPr>
              <a:t>비율</a:t>
            </a:r>
            <a:endParaRPr lang="en-US" sz="6399" dirty="0">
              <a:solidFill>
                <a:srgbClr val="000000"/>
              </a:solidFill>
              <a:ea typeface="Gothic A1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260956" y="2762489"/>
            <a:ext cx="5540019" cy="5757499"/>
          </a:xfrm>
          <a:custGeom>
            <a:avLst/>
            <a:gdLst/>
            <a:ahLst/>
            <a:cxnLst/>
            <a:rect l="l" t="t" r="r" b="b"/>
            <a:pathLst>
              <a:path w="5540019" h="5757499">
                <a:moveTo>
                  <a:pt x="0" y="0"/>
                </a:moveTo>
                <a:lnTo>
                  <a:pt x="5540019" y="0"/>
                </a:lnTo>
                <a:lnTo>
                  <a:pt x="5540019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5852" y="2762489"/>
            <a:ext cx="5540019" cy="5757499"/>
          </a:xfrm>
          <a:custGeom>
            <a:avLst/>
            <a:gdLst/>
            <a:ahLst/>
            <a:cxnLst/>
            <a:rect l="l" t="t" r="r" b="b"/>
            <a:pathLst>
              <a:path w="5540019" h="5757499">
                <a:moveTo>
                  <a:pt x="0" y="0"/>
                </a:moveTo>
                <a:lnTo>
                  <a:pt x="5540019" y="0"/>
                </a:lnTo>
                <a:lnTo>
                  <a:pt x="5540019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84159" y="2762489"/>
            <a:ext cx="5540019" cy="5757499"/>
          </a:xfrm>
          <a:custGeom>
            <a:avLst/>
            <a:gdLst/>
            <a:ahLst/>
            <a:cxnLst/>
            <a:rect l="l" t="t" r="r" b="b"/>
            <a:pathLst>
              <a:path w="5540019" h="5757499">
                <a:moveTo>
                  <a:pt x="0" y="0"/>
                </a:moveTo>
                <a:lnTo>
                  <a:pt x="5540019" y="0"/>
                </a:lnTo>
                <a:lnTo>
                  <a:pt x="5540019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852" y="-86794"/>
            <a:ext cx="12535169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Gothic A1 Bold"/>
              </a:rPr>
              <a:t>설립 구분에 따라 분석하기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232" y="-195469"/>
            <a:ext cx="18911385" cy="1464990"/>
            <a:chOff x="0" y="0"/>
            <a:chExt cx="82657328" cy="640313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82593830" cy="6339635"/>
            </a:xfrm>
            <a:custGeom>
              <a:avLst/>
              <a:gdLst/>
              <a:ahLst/>
              <a:cxnLst/>
              <a:rect l="l" t="t" r="r" b="b"/>
              <a:pathLst>
                <a:path w="82593830" h="6339635">
                  <a:moveTo>
                    <a:pt x="82501116" y="6339635"/>
                  </a:moveTo>
                  <a:lnTo>
                    <a:pt x="92710" y="6339635"/>
                  </a:lnTo>
                  <a:cubicBezTo>
                    <a:pt x="41910" y="6339635"/>
                    <a:pt x="0" y="6297725"/>
                    <a:pt x="0" y="624692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6245655"/>
                  </a:lnTo>
                  <a:cubicBezTo>
                    <a:pt x="82593830" y="6297725"/>
                    <a:pt x="82551916" y="6339635"/>
                    <a:pt x="82501116" y="633963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82657330" cy="6403135"/>
            </a:xfrm>
            <a:custGeom>
              <a:avLst/>
              <a:gdLst/>
              <a:ahLst/>
              <a:cxnLst/>
              <a:rect l="l" t="t" r="r" b="b"/>
              <a:pathLst>
                <a:path w="82657330" h="6403135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6278675"/>
                  </a:lnTo>
                  <a:cubicBezTo>
                    <a:pt x="82597637" y="6314235"/>
                    <a:pt x="82568430" y="6343445"/>
                    <a:pt x="82532866" y="6343445"/>
                  </a:cubicBezTo>
                  <a:lnTo>
                    <a:pt x="124460" y="6343445"/>
                  </a:lnTo>
                  <a:cubicBezTo>
                    <a:pt x="88900" y="6343445"/>
                    <a:pt x="59690" y="6314235"/>
                    <a:pt x="59690" y="62786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78675"/>
                  </a:lnTo>
                  <a:cubicBezTo>
                    <a:pt x="0" y="6347255"/>
                    <a:pt x="55880" y="6403135"/>
                    <a:pt x="124460" y="6403135"/>
                  </a:cubicBezTo>
                  <a:lnTo>
                    <a:pt x="82532866" y="6403135"/>
                  </a:lnTo>
                  <a:cubicBezTo>
                    <a:pt x="82601451" y="6403135"/>
                    <a:pt x="82657330" y="6347255"/>
                    <a:pt x="82657330" y="627867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22522" y="3121366"/>
            <a:ext cx="4533977" cy="4711963"/>
          </a:xfrm>
          <a:custGeom>
            <a:avLst/>
            <a:gdLst/>
            <a:ahLst/>
            <a:cxnLst/>
            <a:rect l="l" t="t" r="r" b="b"/>
            <a:pathLst>
              <a:path w="4533977" h="4711963">
                <a:moveTo>
                  <a:pt x="0" y="0"/>
                </a:moveTo>
                <a:lnTo>
                  <a:pt x="4533977" y="0"/>
                </a:lnTo>
                <a:lnTo>
                  <a:pt x="4533977" y="4711964"/>
                </a:lnTo>
                <a:lnTo>
                  <a:pt x="0" y="471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16129" y="3121366"/>
            <a:ext cx="5071651" cy="4768299"/>
          </a:xfrm>
          <a:custGeom>
            <a:avLst/>
            <a:gdLst/>
            <a:ahLst/>
            <a:cxnLst/>
            <a:rect l="l" t="t" r="r" b="b"/>
            <a:pathLst>
              <a:path w="5071651" h="4768299">
                <a:moveTo>
                  <a:pt x="0" y="0"/>
                </a:moveTo>
                <a:lnTo>
                  <a:pt x="5071651" y="0"/>
                </a:lnTo>
                <a:lnTo>
                  <a:pt x="5071651" y="4768300"/>
                </a:lnTo>
                <a:lnTo>
                  <a:pt x="0" y="476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57610" y="3121366"/>
            <a:ext cx="5413223" cy="4838368"/>
          </a:xfrm>
          <a:custGeom>
            <a:avLst/>
            <a:gdLst/>
            <a:ahLst/>
            <a:cxnLst/>
            <a:rect l="l" t="t" r="r" b="b"/>
            <a:pathLst>
              <a:path w="5413223" h="4838368">
                <a:moveTo>
                  <a:pt x="0" y="0"/>
                </a:moveTo>
                <a:lnTo>
                  <a:pt x="5413223" y="0"/>
                </a:lnTo>
                <a:lnTo>
                  <a:pt x="5413223" y="4838368"/>
                </a:lnTo>
                <a:lnTo>
                  <a:pt x="0" y="4838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852" y="-86794"/>
            <a:ext cx="12535169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ea typeface="Gothic A1 Bold"/>
              </a:rPr>
              <a:t>설립 구분에 따라 분석하기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215</Words>
  <Application>Microsoft Office PowerPoint</Application>
  <PresentationFormat>사용자 지정</PresentationFormat>
  <Paragraphs>29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Gothic A1 Heavy</vt:lpstr>
      <vt:lpstr>Calibri</vt:lpstr>
      <vt:lpstr>Arial</vt:lpstr>
      <vt:lpstr>Gothic A1 Semi-Bold</vt:lpstr>
      <vt:lpstr>맑은 고딕</vt:lpstr>
      <vt:lpstr>Gothic A1 Medium</vt:lpstr>
      <vt:lpstr>Gothic A1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초록색 파란색 디지털리즘 단순하고 기본적인 프레젠테이션</dc:title>
  <cp:lastModifiedBy>user</cp:lastModifiedBy>
  <cp:revision>15</cp:revision>
  <dcterms:created xsi:type="dcterms:W3CDTF">2006-08-16T00:00:00Z</dcterms:created>
  <dcterms:modified xsi:type="dcterms:W3CDTF">2023-10-11T08:16:03Z</dcterms:modified>
  <dc:identifier>DAFw2LxKnT4</dc:identifier>
</cp:coreProperties>
</file>